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2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del títol"/>
          <p:cNvSpPr txBox="1">
            <a:spLocks noGrp="1"/>
          </p:cNvSpPr>
          <p:nvPr>
            <p:ph type="title"/>
          </p:nvPr>
        </p:nvSpPr>
        <p:spPr>
          <a:xfrm>
            <a:off x="514350" y="2840569"/>
            <a:ext cx="5829300" cy="1960034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12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192906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385813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57872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771626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3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21" name="Nivell del cos 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22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del títol"/>
          <p:cNvSpPr txBox="1">
            <a:spLocks noGrp="1"/>
          </p:cNvSpPr>
          <p:nvPr>
            <p:ph type="title"/>
          </p:nvPr>
        </p:nvSpPr>
        <p:spPr>
          <a:xfrm>
            <a:off x="541735" y="5875866"/>
            <a:ext cx="5829301" cy="1816101"/>
          </a:xfrm>
          <a:prstGeom prst="rect">
            <a:avLst/>
          </a:prstGeo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t>Text del títol</a:t>
            </a:r>
          </a:p>
        </p:txBody>
      </p:sp>
      <p:sp>
        <p:nvSpPr>
          <p:cNvPr id="30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541735" y="3875623"/>
            <a:ext cx="58293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"/>
              </a:spcBef>
              <a:buSzTx/>
              <a:buFontTx/>
              <a:buNone/>
              <a:defRPr sz="800">
                <a:solidFill>
                  <a:srgbClr val="888888"/>
                </a:solidFill>
              </a:defRPr>
            </a:lvl1pPr>
            <a:lvl2pPr marL="0" indent="192906">
              <a:spcBef>
                <a:spcPts val="100"/>
              </a:spcBef>
              <a:buSzTx/>
              <a:buFontTx/>
              <a:buNone/>
              <a:defRPr sz="800">
                <a:solidFill>
                  <a:srgbClr val="888888"/>
                </a:solidFill>
              </a:defRPr>
            </a:lvl2pPr>
            <a:lvl3pPr marL="0" indent="385813">
              <a:spcBef>
                <a:spcPts val="100"/>
              </a:spcBef>
              <a:buSzTx/>
              <a:buFontTx/>
              <a:buNone/>
              <a:defRPr sz="800">
                <a:solidFill>
                  <a:srgbClr val="888888"/>
                </a:solidFill>
              </a:defRPr>
            </a:lvl3pPr>
            <a:lvl4pPr marL="0" indent="578720">
              <a:spcBef>
                <a:spcPts val="100"/>
              </a:spcBef>
              <a:buSzTx/>
              <a:buFontTx/>
              <a:buNone/>
              <a:defRPr sz="800">
                <a:solidFill>
                  <a:srgbClr val="888888"/>
                </a:solidFill>
              </a:defRPr>
            </a:lvl4pPr>
            <a:lvl5pPr marL="0" indent="771626">
              <a:spcBef>
                <a:spcPts val="100"/>
              </a:spcBef>
              <a:buSzTx/>
              <a:buFontTx/>
              <a:buNone/>
              <a:defRPr sz="800">
                <a:solidFill>
                  <a:srgbClr val="888888"/>
                </a:solidFill>
              </a:defRPr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3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39" name="Nivell del cos u…"/>
          <p:cNvSpPr txBox="1">
            <a:spLocks noGrp="1"/>
          </p:cNvSpPr>
          <p:nvPr>
            <p:ph type="body" sz="half" idx="1"/>
          </p:nvPr>
        </p:nvSpPr>
        <p:spPr>
          <a:xfrm>
            <a:off x="342900" y="2133606"/>
            <a:ext cx="3028950" cy="6034617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/>
            </a:lvl1pPr>
            <a:lvl2pPr marL="325529" indent="-132623">
              <a:spcBef>
                <a:spcPts val="200"/>
              </a:spcBef>
              <a:defRPr sz="1100"/>
            </a:lvl2pPr>
            <a:lvl3pPr marL="518435" indent="-132622">
              <a:spcBef>
                <a:spcPts val="200"/>
              </a:spcBef>
              <a:defRPr sz="1100"/>
            </a:lvl3pPr>
            <a:lvl4pPr marL="730288" indent="-151568">
              <a:spcBef>
                <a:spcPts val="200"/>
              </a:spcBef>
              <a:defRPr sz="1100"/>
            </a:lvl4pPr>
            <a:lvl5pPr marL="923195" indent="-151568">
              <a:spcBef>
                <a:spcPts val="200"/>
              </a:spcBef>
              <a:defRPr sz="11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0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48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342902" y="2046816"/>
            <a:ext cx="3030142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 b="1"/>
            </a:lvl1pPr>
            <a:lvl2pPr marL="0" indent="192906">
              <a:spcBef>
                <a:spcPts val="200"/>
              </a:spcBef>
              <a:buSzTx/>
              <a:buFontTx/>
              <a:buNone/>
              <a:defRPr sz="1000" b="1"/>
            </a:lvl2pPr>
            <a:lvl3pPr marL="0" indent="385813">
              <a:spcBef>
                <a:spcPts val="200"/>
              </a:spcBef>
              <a:buSzTx/>
              <a:buFontTx/>
              <a:buNone/>
              <a:defRPr sz="1000" b="1"/>
            </a:lvl3pPr>
            <a:lvl4pPr marL="0" indent="578720">
              <a:spcBef>
                <a:spcPts val="200"/>
              </a:spcBef>
              <a:buSzTx/>
              <a:buFontTx/>
              <a:buNone/>
              <a:defRPr sz="1000" b="1"/>
            </a:lvl4pPr>
            <a:lvl5pPr marL="0" indent="771626">
              <a:spcBef>
                <a:spcPts val="200"/>
              </a:spcBef>
              <a:buSzTx/>
              <a:buFontTx/>
              <a:buNone/>
              <a:defRPr sz="1000" b="1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9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483771" y="2046816"/>
            <a:ext cx="3031332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 b="1"/>
            </a:pPr>
            <a:endParaRPr/>
          </a:p>
        </p:txBody>
      </p:sp>
      <p:sp>
        <p:nvSpPr>
          <p:cNvPr id="50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del tít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58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del títol"/>
          <p:cNvSpPr txBox="1">
            <a:spLocks noGrp="1"/>
          </p:cNvSpPr>
          <p:nvPr>
            <p:ph type="title"/>
          </p:nvPr>
        </p:nvSpPr>
        <p:spPr>
          <a:xfrm>
            <a:off x="342903" y="364066"/>
            <a:ext cx="2256235" cy="1549401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Text del títol</a:t>
            </a:r>
          </a:p>
        </p:txBody>
      </p:sp>
      <p:sp>
        <p:nvSpPr>
          <p:cNvPr id="73" name="Nivell del cos u…"/>
          <p:cNvSpPr txBox="1">
            <a:spLocks noGrp="1"/>
          </p:cNvSpPr>
          <p:nvPr>
            <p:ph type="body" idx="1"/>
          </p:nvPr>
        </p:nvSpPr>
        <p:spPr>
          <a:xfrm>
            <a:off x="2681290" y="364073"/>
            <a:ext cx="3833813" cy="7804151"/>
          </a:xfrm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74" name="3 Marcador de texto"/>
          <p:cNvSpPr>
            <a:spLocks noGrp="1"/>
          </p:cNvSpPr>
          <p:nvPr>
            <p:ph type="body" sz="half" idx="21"/>
          </p:nvPr>
        </p:nvSpPr>
        <p:spPr>
          <a:xfrm>
            <a:off x="342903" y="1913472"/>
            <a:ext cx="225623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500"/>
            </a:pPr>
            <a:endParaRPr/>
          </a:p>
        </p:txBody>
      </p:sp>
      <p:sp>
        <p:nvSpPr>
          <p:cNvPr id="75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del títol"/>
          <p:cNvSpPr txBox="1">
            <a:spLocks noGrp="1"/>
          </p:cNvSpPr>
          <p:nvPr>
            <p:ph type="title"/>
          </p:nvPr>
        </p:nvSpPr>
        <p:spPr>
          <a:xfrm>
            <a:off x="1344216" y="6400805"/>
            <a:ext cx="4114801" cy="755652"/>
          </a:xfrm>
          <a:prstGeom prst="rect">
            <a:avLst/>
          </a:prstGeom>
        </p:spPr>
        <p:txBody>
          <a:bodyPr anchor="b"/>
          <a:lstStyle>
            <a:lvl1pPr algn="l">
              <a:defRPr sz="800" b="1"/>
            </a:lvl1pPr>
          </a:lstStyle>
          <a:p>
            <a:r>
              <a:t>Text del títol</a:t>
            </a:r>
          </a:p>
        </p:txBody>
      </p:sp>
      <p:sp>
        <p:nvSpPr>
          <p:cNvPr id="83" name="2 Marcador de posición de imagen"/>
          <p:cNvSpPr>
            <a:spLocks noGrp="1"/>
          </p:cNvSpPr>
          <p:nvPr>
            <p:ph type="pic" sz="half" idx="21"/>
          </p:nvPr>
        </p:nvSpPr>
        <p:spPr>
          <a:xfrm>
            <a:off x="1344216" y="817032"/>
            <a:ext cx="41148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l del cos u…"/>
          <p:cNvSpPr txBox="1">
            <a:spLocks noGrp="1"/>
          </p:cNvSpPr>
          <p:nvPr>
            <p:ph type="body" sz="quarter" idx="1"/>
          </p:nvPr>
        </p:nvSpPr>
        <p:spPr>
          <a:xfrm>
            <a:off x="1344216" y="7156456"/>
            <a:ext cx="41148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500"/>
            </a:lvl1pPr>
            <a:lvl2pPr marL="0" indent="192906">
              <a:spcBef>
                <a:spcPts val="100"/>
              </a:spcBef>
              <a:buSzTx/>
              <a:buFontTx/>
              <a:buNone/>
              <a:defRPr sz="500"/>
            </a:lvl2pPr>
            <a:lvl3pPr marL="0" indent="385813">
              <a:spcBef>
                <a:spcPts val="100"/>
              </a:spcBef>
              <a:buSzTx/>
              <a:buFontTx/>
              <a:buNone/>
              <a:defRPr sz="500"/>
            </a:lvl3pPr>
            <a:lvl4pPr marL="0" indent="578720">
              <a:spcBef>
                <a:spcPts val="100"/>
              </a:spcBef>
              <a:buSzTx/>
              <a:buFontTx/>
              <a:buNone/>
              <a:defRPr sz="500"/>
            </a:lvl4pPr>
            <a:lvl5pPr marL="0" indent="771626">
              <a:spcBef>
                <a:spcPts val="100"/>
              </a:spcBef>
              <a:buSzTx/>
              <a:buFontTx/>
              <a:buNone/>
              <a:defRPr sz="5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85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del títol"/>
          <p:cNvSpPr txBox="1">
            <a:spLocks noGrp="1"/>
          </p:cNvSpPr>
          <p:nvPr>
            <p:ph type="title"/>
          </p:nvPr>
        </p:nvSpPr>
        <p:spPr>
          <a:xfrm>
            <a:off x="342900" y="366183"/>
            <a:ext cx="61722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del títol</a:t>
            </a:r>
          </a:p>
        </p:txBody>
      </p:sp>
      <p:sp>
        <p:nvSpPr>
          <p:cNvPr id="3" name="Nivell del cos u…"/>
          <p:cNvSpPr txBox="1"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46591" y="8641743"/>
            <a:ext cx="168510" cy="15362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5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3858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3858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3858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3858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3858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3858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3858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3858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3858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44680" marR="0" indent="-144680" algn="l" defTabSz="385813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335394" marR="0" indent="-142488" algn="l" defTabSz="385813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sz="1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511201" marR="0" indent="-125388" algn="l" defTabSz="385813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735456" marR="0" indent="-156736" algn="l" defTabSz="385813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sz="1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928363" marR="0" indent="-156736" algn="l" defTabSz="385813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sz="1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121269" marR="0" indent="-156736" algn="l" defTabSz="385813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314175" marR="0" indent="-156736" algn="l" defTabSz="385813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507082" marR="0" indent="-156736" algn="l" defTabSz="385813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699988" marR="0" indent="-156736" algn="l" defTabSz="385813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4 CuadroTexto"/>
          <p:cNvSpPr txBox="1"/>
          <p:nvPr/>
        </p:nvSpPr>
        <p:spPr>
          <a:xfrm>
            <a:off x="104445" y="587527"/>
            <a:ext cx="5213568" cy="392470"/>
          </a:xfrm>
          <a:prstGeom prst="rect">
            <a:avLst/>
          </a:prstGeom>
          <a:solidFill>
            <a:srgbClr val="08319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HYL610DB</a:t>
            </a:r>
          </a:p>
        </p:txBody>
      </p:sp>
      <p:sp>
        <p:nvSpPr>
          <p:cNvPr id="95" name="14 CuadroTexto"/>
          <p:cNvSpPr txBox="1"/>
          <p:nvPr/>
        </p:nvSpPr>
        <p:spPr>
          <a:xfrm>
            <a:off x="304880" y="3822409"/>
            <a:ext cx="2764127" cy="17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" b="1">
                <a:solidFill>
                  <a:srgbClr val="404040"/>
                </a:solidFill>
              </a:defRPr>
            </a:lvl1pPr>
          </a:lstStyle>
          <a:p>
            <a:r>
              <a:t>*Tanto la información técnica como la foto está sujeta a cambios</a:t>
            </a:r>
          </a:p>
        </p:txBody>
      </p:sp>
      <p:graphicFrame>
        <p:nvGraphicFramePr>
          <p:cNvPr id="96" name="Tabla 9"/>
          <p:cNvGraphicFramePr/>
          <p:nvPr/>
        </p:nvGraphicFramePr>
        <p:xfrm>
          <a:off x="259160" y="4179556"/>
          <a:ext cx="2920681" cy="458433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7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20">
                <a:tc gridSpan="2"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 b="1">
                          <a:solidFill>
                            <a:srgbClr val="C00000"/>
                          </a:solidFill>
                        </a:rPr>
                        <a:t>CARACTERÍSTICAS</a:t>
                      </a:r>
                    </a:p>
                  </a:txBody>
                  <a:tcPr marL="9525" marR="9525" marT="9525" marB="9525" anchor="ctr" horzOverflow="overflow"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93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Panel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T-140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4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Diseño panel de control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T0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Color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BLANCO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Capacidad en litros del tambor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44 litros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Capacidad máxima 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6  kg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Sistema Twin Jet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No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Tipo de motor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AC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Sistema antibalance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Sí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Protección antidesbordamiento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Sí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Sistema de control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Electrónico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Seguro de niños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Sí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Indicador de ciclos 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Sí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307">
                <a:tc gridSpan="2"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 b="1">
                          <a:solidFill>
                            <a:srgbClr val="C00000"/>
                          </a:solidFill>
                        </a:rPr>
                        <a:t>PROGRAMAS</a:t>
                      </a:r>
                    </a:p>
                  </a:txBody>
                  <a:tcPr marL="9525" marR="9525" marT="9525" marB="9525" anchor="ctr" horzOverflow="overflow"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Número de programas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15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307">
                <a:tc gridSpan="2"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 b="1">
                          <a:solidFill>
                            <a:srgbClr val="C00000"/>
                          </a:solidFill>
                        </a:rPr>
                        <a:t>EQUIPAMENTO</a:t>
                      </a:r>
                    </a:p>
                  </a:txBody>
                  <a:tcPr marL="9525" marR="9525" marT="9525" marB="9525" anchor="ctr" horzOverflow="overflow"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Diámetro del ojo de buey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30cm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Diámetro de la puerta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44cm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Bomba con filtro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Sí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Material del tambor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Acero inoxidable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Material de la cuba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Polipropileno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8520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Número de compartimentos del dispensador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Pies ajustables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Sí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9307">
                <a:tc gridSpan="2"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 b="1">
                          <a:solidFill>
                            <a:srgbClr val="C00000"/>
                          </a:solidFill>
                        </a:rPr>
                        <a:t>DIMENSIONES Y PESO</a:t>
                      </a:r>
                    </a:p>
                  </a:txBody>
                  <a:tcPr marL="9525" marR="9525" marT="9525" marB="9525" anchor="ctr" horzOverflow="overflow"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Dimensiones (HxWxD) (cm)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84,5x59,7x49,7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68520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Dimensiones empaquetado (shrink) (HxWxD) (cm)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88,1x64,1x54,7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Peso neto (kg) 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55,2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9307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Peso bruto  (kg) 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56,6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68520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Capacidad por contenedor (piezas) (20'/40'/HC) (shrink)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74/150/224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pic>
        <p:nvPicPr>
          <p:cNvPr id="97" name="Imagen 1" descr="Imagen 1"/>
          <p:cNvPicPr>
            <a:picLocks noChangeAspect="1"/>
          </p:cNvPicPr>
          <p:nvPr/>
        </p:nvPicPr>
        <p:blipFill>
          <a:blip r:embed="rId2"/>
          <a:srcRect l="54193" t="73533" r="30548" b="13341"/>
          <a:stretch>
            <a:fillRect/>
          </a:stretch>
        </p:blipFill>
        <p:spPr>
          <a:xfrm>
            <a:off x="3410506" y="2541810"/>
            <a:ext cx="848041" cy="410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Resim 20" descr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270" y="1609940"/>
            <a:ext cx="561543" cy="56154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CuadroTexto 18"/>
          <p:cNvSpPr txBox="1"/>
          <p:nvPr/>
        </p:nvSpPr>
        <p:spPr>
          <a:xfrm>
            <a:off x="4288214" y="1673189"/>
            <a:ext cx="2310627" cy="586543"/>
          </a:xfrm>
          <a:prstGeom prst="rect">
            <a:avLst/>
          </a:prstGeom>
          <a:ln>
            <a:solidFill>
              <a:srgbClr val="80808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b="1">
                <a:solidFill>
                  <a:srgbClr val="D80000"/>
                </a:solidFill>
              </a:defRPr>
            </a:pPr>
            <a:r>
              <a:t>Programas Ultra-rápidos</a:t>
            </a:r>
          </a:p>
          <a:p>
            <a:pPr>
              <a:defRPr sz="800">
                <a:solidFill>
                  <a:srgbClr val="404040"/>
                </a:solidFill>
              </a:defRPr>
            </a:pPr>
            <a:r>
              <a:t>Lave hasta 1,5kg de ropa en un programa de tan sólo 15minutos. O 4,5kg en solo 60 min hasta 60º con los programas DIARIOS</a:t>
            </a:r>
          </a:p>
        </p:txBody>
      </p:sp>
      <p:sp>
        <p:nvSpPr>
          <p:cNvPr id="100" name="Conector recto 21"/>
          <p:cNvSpPr/>
          <p:nvPr/>
        </p:nvSpPr>
        <p:spPr>
          <a:xfrm flipH="1">
            <a:off x="4381098" y="2288743"/>
            <a:ext cx="12701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3" name="Grupo 8"/>
          <p:cNvGrpSpPr/>
          <p:nvPr/>
        </p:nvGrpSpPr>
        <p:grpSpPr>
          <a:xfrm>
            <a:off x="3422776" y="2335232"/>
            <a:ext cx="3175975" cy="746359"/>
            <a:chOff x="0" y="0"/>
            <a:chExt cx="3175974" cy="746357"/>
          </a:xfrm>
        </p:grpSpPr>
        <p:sp>
          <p:nvSpPr>
            <p:cNvPr id="101" name="CuadroTexto 24"/>
            <p:cNvSpPr txBox="1"/>
            <p:nvPr/>
          </p:nvSpPr>
          <p:spPr>
            <a:xfrm>
              <a:off x="865352" y="0"/>
              <a:ext cx="2310623" cy="586542"/>
            </a:xfrm>
            <a:prstGeom prst="rect">
              <a:avLst/>
            </a:prstGeom>
            <a:noFill/>
            <a:ln w="9525" cap="flat">
              <a:solidFill>
                <a:srgbClr val="80808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800" b="1">
                  <a:solidFill>
                    <a:srgbClr val="D80000"/>
                  </a:solidFill>
                </a:defRPr>
              </a:pPr>
              <a:r>
                <a:t>Sistema Eco-Logic</a:t>
              </a:r>
            </a:p>
            <a:p>
              <a:pPr>
                <a:defRPr sz="800">
                  <a:solidFill>
                    <a:srgbClr val="404040"/>
                  </a:solidFill>
                </a:defRPr>
              </a:pPr>
              <a:r>
                <a:t>Reduce el consumo de energía, agua y detergente detectando la carga de ropa en el tambor y ajustando los recurso a lo necesario. Media carga avanzada.</a:t>
              </a:r>
            </a:p>
          </p:txBody>
        </p:sp>
        <p:sp>
          <p:nvSpPr>
            <p:cNvPr id="102" name="Conector recto 22"/>
            <p:cNvSpPr/>
            <p:nvPr/>
          </p:nvSpPr>
          <p:spPr>
            <a:xfrm flipH="1" flipV="1">
              <a:off x="0" y="746357"/>
              <a:ext cx="865352" cy="1"/>
            </a:xfrm>
            <a:prstGeom prst="line">
              <a:avLst/>
            </a:prstGeom>
            <a:noFill/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6" name="Grupo 19"/>
          <p:cNvGrpSpPr/>
          <p:nvPr/>
        </p:nvGrpSpPr>
        <p:grpSpPr>
          <a:xfrm>
            <a:off x="3422776" y="3203847"/>
            <a:ext cx="3175975" cy="557819"/>
            <a:chOff x="0" y="0"/>
            <a:chExt cx="3175974" cy="557817"/>
          </a:xfrm>
        </p:grpSpPr>
        <p:sp>
          <p:nvSpPr>
            <p:cNvPr id="104" name="CuadroTexto 27"/>
            <p:cNvSpPr txBox="1"/>
            <p:nvPr/>
          </p:nvSpPr>
          <p:spPr>
            <a:xfrm>
              <a:off x="875869" y="-1"/>
              <a:ext cx="2300106" cy="459543"/>
            </a:xfrm>
            <a:prstGeom prst="rect">
              <a:avLst/>
            </a:prstGeom>
            <a:noFill/>
            <a:ln w="9525" cap="flat">
              <a:solidFill>
                <a:srgbClr val="80808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800" b="1">
                  <a:solidFill>
                    <a:srgbClr val="D80000"/>
                  </a:solidFill>
                </a:defRPr>
              </a:pPr>
              <a:r>
                <a:t>Clasificación Energética D</a:t>
              </a:r>
            </a:p>
            <a:p>
              <a:pPr>
                <a:defRPr sz="800">
                  <a:solidFill>
                    <a:srgbClr val="404040"/>
                  </a:solidFill>
                </a:defRPr>
              </a:pPr>
              <a:r>
                <a:t>Entre los más eficientes del mercado, menor consumo y menor gasto energético.</a:t>
              </a:r>
            </a:p>
          </p:txBody>
        </p:sp>
        <p:sp>
          <p:nvSpPr>
            <p:cNvPr id="105" name="Conector recto 23"/>
            <p:cNvSpPr/>
            <p:nvPr/>
          </p:nvSpPr>
          <p:spPr>
            <a:xfrm flipH="1" flipV="1">
              <a:off x="0" y="557817"/>
              <a:ext cx="865353" cy="1"/>
            </a:xfrm>
            <a:prstGeom prst="line">
              <a:avLst/>
            </a:prstGeom>
            <a:noFill/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7" name="CuadroTexto 3"/>
          <p:cNvSpPr txBox="1"/>
          <p:nvPr/>
        </p:nvSpPr>
        <p:spPr>
          <a:xfrm>
            <a:off x="150165" y="979996"/>
            <a:ext cx="6557670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08319A"/>
                </a:solidFill>
              </a:defRPr>
            </a:lvl1pPr>
          </a:lstStyle>
          <a:p>
            <a:r>
              <a:t>LAVADORA 6KG 1000RPM  </a:t>
            </a:r>
          </a:p>
        </p:txBody>
      </p:sp>
      <p:sp>
        <p:nvSpPr>
          <p:cNvPr id="108" name="Pentágono 5"/>
          <p:cNvSpPr/>
          <p:nvPr/>
        </p:nvSpPr>
        <p:spPr>
          <a:xfrm>
            <a:off x="3410506" y="3305157"/>
            <a:ext cx="848041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015" y="0"/>
                </a:lnTo>
                <a:lnTo>
                  <a:pt x="21600" y="10800"/>
                </a:lnTo>
                <a:lnTo>
                  <a:pt x="1701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9640"/>
          </a:solidFill>
          <a:ln w="25400">
            <a:solidFill>
              <a:srgbClr val="00964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CuadroTexto 6"/>
          <p:cNvSpPr txBox="1"/>
          <p:nvPr/>
        </p:nvSpPr>
        <p:spPr>
          <a:xfrm>
            <a:off x="3445607" y="3326643"/>
            <a:ext cx="66648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110" name="Conector recto 28"/>
          <p:cNvSpPr/>
          <p:nvPr/>
        </p:nvSpPr>
        <p:spPr>
          <a:xfrm flipH="1">
            <a:off x="3433295" y="2288743"/>
            <a:ext cx="865353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11" name="Tabla 29"/>
          <p:cNvGraphicFramePr/>
          <p:nvPr/>
        </p:nvGraphicFramePr>
        <p:xfrm>
          <a:off x="3316540" y="4179554"/>
          <a:ext cx="3404628" cy="382149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03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22">
                <a:tc gridSpan="2"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 b="1">
                          <a:solidFill>
                            <a:srgbClr val="C00000"/>
                          </a:solidFill>
                        </a:rPr>
                        <a:t>RENDIMIENTO</a:t>
                      </a:r>
                    </a:p>
                  </a:txBody>
                  <a:tcPr marL="9525" marR="9525" marT="9525" marB="9525" anchor="ctr" horzOverflow="overflow"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99">
                <a:tc>
                  <a:txBody>
                    <a:bodyPr/>
                    <a:lstStyle/>
                    <a:p>
                      <a:pPr algn="l" defTabSz="385813">
                        <a:defRPr sz="800">
                          <a:solidFill>
                            <a:srgbClr val="404040"/>
                          </a:solidFill>
                        </a:defRPr>
                      </a:pPr>
                      <a:r>
                        <a:t>Duración de programa (min) Eco 40-60 (carga completa)</a:t>
                      </a:r>
                    </a:p>
                    <a:p>
                      <a:pPr algn="l" defTabSz="385813">
                        <a:defRPr sz="700">
                          <a:solidFill>
                            <a:srgbClr val="404040"/>
                          </a:solidFill>
                        </a:defRPr>
                      </a:pPr>
                      <a:r>
                        <a:t>(EU) 2019/2014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3:13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199">
                <a:tc>
                  <a:txBody>
                    <a:bodyPr/>
                    <a:lstStyle/>
                    <a:p>
                      <a:pPr algn="l" defTabSz="385813">
                        <a:defRPr sz="800">
                          <a:solidFill>
                            <a:srgbClr val="404040"/>
                          </a:solidFill>
                        </a:defRPr>
                      </a:pPr>
                      <a:r>
                        <a:t>Duración de programa (min) Eco 40-60 (media carga)</a:t>
                      </a:r>
                    </a:p>
                    <a:p>
                      <a:pPr algn="l" defTabSz="385813">
                        <a:defRPr sz="700">
                          <a:solidFill>
                            <a:srgbClr val="404040"/>
                          </a:solidFill>
                        </a:defRPr>
                      </a:pPr>
                      <a:r>
                        <a:t>(EU) 2019/2014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2:34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199">
                <a:tc>
                  <a:txBody>
                    <a:bodyPr/>
                    <a:lstStyle/>
                    <a:p>
                      <a:pPr algn="l" defTabSz="385813">
                        <a:defRPr sz="800">
                          <a:solidFill>
                            <a:srgbClr val="404040"/>
                          </a:solidFill>
                        </a:defRPr>
                      </a:pPr>
                      <a:r>
                        <a:t>Duración de programa (min) Eco 40-60 (25% carga)</a:t>
                      </a:r>
                    </a:p>
                    <a:p>
                      <a:pPr algn="l" defTabSz="385813">
                        <a:defRPr sz="700">
                          <a:solidFill>
                            <a:srgbClr val="404040"/>
                          </a:solidFill>
                        </a:defRPr>
                      </a:pPr>
                      <a:r>
                        <a:t>(EU) 2019/2014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2:32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99">
                <a:tc>
                  <a:txBody>
                    <a:bodyPr/>
                    <a:lstStyle/>
                    <a:p>
                      <a:pPr algn="l" defTabSz="385813">
                        <a:defRPr sz="800">
                          <a:solidFill>
                            <a:srgbClr val="404040"/>
                          </a:solidFill>
                        </a:defRPr>
                      </a:pPr>
                      <a:r>
                        <a:t>Eficiencia energética</a:t>
                      </a:r>
                    </a:p>
                    <a:p>
                      <a:pPr algn="l" defTabSz="385813">
                        <a:defRPr sz="700">
                          <a:solidFill>
                            <a:srgbClr val="404040"/>
                          </a:solidFill>
                        </a:defRPr>
                      </a:pPr>
                      <a:r>
                        <a:t>(EU) 2019/2014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D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109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Eficiencia de lavado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A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109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Eficiencia de centrifugado 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C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109">
                <a:tc gridSpan="2"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 b="1">
                          <a:solidFill>
                            <a:srgbClr val="C00000"/>
                          </a:solidFill>
                        </a:rPr>
                        <a:t>POTENCIA – CONSUMO – TENSIÓN – RUIDO </a:t>
                      </a:r>
                    </a:p>
                  </a:txBody>
                  <a:tcPr marL="9525" marR="9525" marT="9525" marB="9525" anchor="ctr" horzOverflow="overflow"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340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Voltaje (V) / Frecuencia (Hz)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220-240V/50 Hz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109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Corriente eléctrica (A)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10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109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Potencia (W)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2100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199">
                <a:tc>
                  <a:txBody>
                    <a:bodyPr/>
                    <a:lstStyle/>
                    <a:p>
                      <a:pPr algn="l" defTabSz="385813">
                        <a:defRPr sz="800">
                          <a:solidFill>
                            <a:srgbClr val="404040"/>
                          </a:solidFill>
                        </a:defRPr>
                      </a:pPr>
                      <a:r>
                        <a:t>Consumo de agua (L/ciclo)</a:t>
                      </a:r>
                    </a:p>
                    <a:p>
                      <a:pPr algn="l" defTabSz="385813">
                        <a:defRPr sz="700">
                          <a:solidFill>
                            <a:srgbClr val="404040"/>
                          </a:solidFill>
                        </a:defRPr>
                      </a:pPr>
                      <a:r>
                        <a:t>(EU) 2019/2014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43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199">
                <a:tc>
                  <a:txBody>
                    <a:bodyPr/>
                    <a:lstStyle/>
                    <a:p>
                      <a:pPr algn="l" defTabSz="385813">
                        <a:defRPr sz="800">
                          <a:solidFill>
                            <a:srgbClr val="404040"/>
                          </a:solidFill>
                        </a:defRPr>
                      </a:pPr>
                      <a:r>
                        <a:t>Consumo de energía por 100 ciclos</a:t>
                      </a:r>
                    </a:p>
                    <a:p>
                      <a:pPr algn="l" defTabSz="385813">
                        <a:defRPr sz="700">
                          <a:solidFill>
                            <a:srgbClr val="404040"/>
                          </a:solidFill>
                        </a:defRPr>
                      </a:pPr>
                      <a:r>
                        <a:t>(EU) 2019/2014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65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523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Nivel de ruido (lavado) (dB) 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58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732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Nivel de ruido (centrifugado) (dB) 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76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732">
                <a:tc>
                  <a:txBody>
                    <a:bodyPr/>
                    <a:lstStyle/>
                    <a:p>
                      <a:pPr algn="l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Clasificación Emisión sonoro (EU) 2019/2014</a:t>
                      </a:r>
                    </a:p>
                  </a:txBody>
                  <a:tcPr marL="9525" marR="9525" marT="9525" marB="9525" anchor="ctr" horzOverflow="overflow">
                    <a:lnR w="12700">
                      <a:solidFill>
                        <a:srgbClr val="808080"/>
                      </a:solidFill>
                    </a:lnR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>
                          <a:solidFill>
                            <a:srgbClr val="404040"/>
                          </a:solidFill>
                        </a:rPr>
                        <a:t>B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808080"/>
                      </a:solidFill>
                    </a:lnL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732">
                <a:tc gridSpan="2"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 b="1">
                          <a:solidFill>
                            <a:srgbClr val="D80000"/>
                          </a:solidFill>
                        </a:rPr>
                        <a:t>EAN </a:t>
                      </a:r>
                    </a:p>
                  </a:txBody>
                  <a:tcPr marL="9525" marR="9525" marT="9525" marB="9525" anchor="ctr" horzOverflow="overflow"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278">
                <a:tc gridSpan="2">
                  <a:txBody>
                    <a:bodyPr/>
                    <a:lstStyle/>
                    <a:p>
                      <a:pPr algn="ctr" defTabSz="385813">
                        <a:defRPr sz="1800"/>
                      </a:pPr>
                      <a:r>
                        <a:rPr sz="800" b="1">
                          <a:solidFill>
                            <a:srgbClr val="404040"/>
                          </a:solidFill>
                        </a:rPr>
                        <a:t>8436564624444</a:t>
                      </a:r>
                    </a:p>
                  </a:txBody>
                  <a:tcPr marL="9525" marR="9525" marT="9525" marB="9525" anchor="ctr" horzOverflow="overflow">
                    <a:lnT w="12700">
                      <a:solidFill>
                        <a:srgbClr val="808080"/>
                      </a:solidFill>
                    </a:lnT>
                    <a:lnB w="12700">
                      <a:solidFill>
                        <a:srgbClr val="80808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2" name="CuadroTexto 2"/>
          <p:cNvSpPr txBox="1"/>
          <p:nvPr/>
        </p:nvSpPr>
        <p:spPr>
          <a:xfrm>
            <a:off x="5318011" y="591421"/>
            <a:ext cx="1347901" cy="392470"/>
          </a:xfrm>
          <a:prstGeom prst="rect">
            <a:avLst/>
          </a:prstGeom>
          <a:solidFill>
            <a:srgbClr val="00964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</a:defRPr>
            </a:lvl1pPr>
          </a:lstStyle>
          <a:p>
            <a:r>
              <a:t>D</a:t>
            </a:r>
          </a:p>
        </p:txBody>
      </p:sp>
      <p:pic>
        <p:nvPicPr>
          <p:cNvPr id="113" name="Imatge" descr="Imat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502" y="157778"/>
            <a:ext cx="1306920" cy="327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85EBCDE-80D5-BAD0-7D60-12358E6D98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80" t="14968" r="12578" b="10717"/>
          <a:stretch/>
        </p:blipFill>
        <p:spPr>
          <a:xfrm>
            <a:off x="735499" y="1381008"/>
            <a:ext cx="1771159" cy="24026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385</Words>
  <Application>Microsoft Office PowerPoint</Application>
  <PresentationFormat>Presentación en pantalla (4:3)</PresentationFormat>
  <Paragraphs>103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Imma Torras</dc:creator>
  <cp:lastModifiedBy>José Luis  Muñoz</cp:lastModifiedBy>
  <cp:revision>2</cp:revision>
  <dcterms:modified xsi:type="dcterms:W3CDTF">2022-05-22T16:50:43Z</dcterms:modified>
</cp:coreProperties>
</file>